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74" d="100"/>
          <a:sy n="74" d="100"/>
        </p:scale>
        <p:origin x="21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1BC5-0E90-484E-B93C-79E59DEE2AFF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A55A-B772-47ED-AA53-BA83B9ED4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06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1BC5-0E90-484E-B93C-79E59DEE2AFF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A55A-B772-47ED-AA53-BA83B9ED4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3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1BC5-0E90-484E-B93C-79E59DEE2AFF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A55A-B772-47ED-AA53-BA83B9ED4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78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1BC5-0E90-484E-B93C-79E59DEE2AFF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A55A-B772-47ED-AA53-BA83B9ED4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9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1BC5-0E90-484E-B93C-79E59DEE2AFF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A55A-B772-47ED-AA53-BA83B9ED4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12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1BC5-0E90-484E-B93C-79E59DEE2AFF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A55A-B772-47ED-AA53-BA83B9ED4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61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1BC5-0E90-484E-B93C-79E59DEE2AFF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A55A-B772-47ED-AA53-BA83B9ED4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87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1BC5-0E90-484E-B93C-79E59DEE2AFF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A55A-B772-47ED-AA53-BA83B9ED4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6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1BC5-0E90-484E-B93C-79E59DEE2AFF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A55A-B772-47ED-AA53-BA83B9ED4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83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1BC5-0E90-484E-B93C-79E59DEE2AFF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A55A-B772-47ED-AA53-BA83B9ED4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4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1BC5-0E90-484E-B93C-79E59DEE2AFF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A55A-B772-47ED-AA53-BA83B9ED4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96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A1BC5-0E90-484E-B93C-79E59DEE2AFF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5A55A-B772-47ED-AA53-BA83B9ED4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1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25144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</a:rPr>
              <a:t>ОРГАНИЗАЦИЯ И ПРОВЕДЕНИЕ АТТЕСТАЦИИ ПЕДАГОГИЧЕСКИХ </a:t>
            </a:r>
            <a:r>
              <a:rPr lang="ru-RU" b="1" dirty="0" smtClean="0">
                <a:latin typeface="Times New Roman" pitchFamily="18" charset="0"/>
              </a:rPr>
              <a:t>РАБОТНИКОВ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725144"/>
            <a:ext cx="9148076" cy="2132856"/>
          </a:xfrm>
          <a:solidFill>
            <a:schemeClr val="bg2"/>
          </a:solidFill>
          <a:ln>
            <a:noFill/>
          </a:ln>
        </p:spPr>
        <p:txBody>
          <a:bodyPr/>
          <a:lstStyle/>
          <a:p>
            <a:pPr lvl="8" algn="l"/>
            <a:r>
              <a:rPr lang="ru-RU" altLang="ru-RU" sz="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Информацию подготовил: </a:t>
            </a:r>
          </a:p>
          <a:p>
            <a:pPr lvl="8" algn="l"/>
            <a:r>
              <a:rPr lang="ru-RU" alt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организационно-методический отдел</a:t>
            </a:r>
          </a:p>
          <a:p>
            <a:pPr lvl="8" algn="l"/>
            <a:endParaRPr lang="ru-RU" altLang="ru-RU" sz="1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56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2" y="-45268"/>
            <a:ext cx="9172000" cy="1602059"/>
          </a:xfrm>
          <a:solidFill>
            <a:schemeClr val="bg2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Выдержка из перечня нормативных правовых актов, регулирующих предоставление государственной услуги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  <a:solidFill>
            <a:schemeClr val="bg2"/>
          </a:solidFill>
          <a:ln>
            <a:solidFill>
              <a:srgbClr val="B2B2B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 29.12.2012 № 273-ФЗ «Об образовании в Российской Федерации»;</a:t>
            </a:r>
          </a:p>
          <a:p>
            <a:pPr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08.08.2013 № 678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организаций»;</a:t>
            </a:r>
          </a:p>
          <a:p>
            <a:pPr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и социального развития Российской Федерации от 26.08.2010 № 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образования»;</a:t>
            </a:r>
          </a:p>
          <a:p>
            <a:pPr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Министерства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образования и науки  Российской Федерации от 07.04.2014   № 276 «Об утверждении порядка проведения аттестации педагогических работников организаций, осуществляющих образовательную деятельность»;</a:t>
            </a:r>
          </a:p>
          <a:p>
            <a:pPr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 Санкт-Петербурга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 26.06.2013 № 461-83 «Об образовании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Санкт-Петербурге»;</a:t>
            </a:r>
          </a:p>
          <a:p>
            <a:pPr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постановление Правительства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Санкт-Петербурга от 24.02.2004 № 225 «О Комитете                            по образованию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18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0"/>
            <a:ext cx="9180512" cy="1700808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Участники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предоставления государственной услуги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39" y="1682627"/>
            <a:ext cx="9112561" cy="5175373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Комитет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образованию;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Санкт-Петербургское государственное казенное учреждение «Многофункциональный центр предоставления государственных                                              и муниципальных услуг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(МФЦ);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дополнительного профессионального образования (повышения квалификации) специалистов Санкт-Петербургская академия постдипломного педагогического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 (АППО).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28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65343" cy="1700808"/>
          </a:xfrm>
          <a:solidFill>
            <a:schemeClr val="bg2"/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Заявители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645350"/>
            <a:ext cx="9108504" cy="5247201"/>
          </a:xfrm>
          <a:solidFill>
            <a:schemeClr val="bg2"/>
          </a:solidFill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педагогические работники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учреждений и организаций,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осуществляющих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образовательную деятельность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92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924" y="0"/>
            <a:ext cx="9164923" cy="1484784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Исчерпывающий перечень документов, необходимых для предоставления государственной услуги, подлежащих представлению заявителем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Заявление,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составленное по форме, содержащейся в приложении  к Административному регламенту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Индивидуальная папка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в которой зафиксированы личные профессиональные достижения педагогического работника                        в образовательной деятельности, результаты обучения, воспитания и развития его учеников, вклад педагогического работника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развитие системы образования в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период (далее - портфолио). Обязательного перечня документов, входящих в портфолио, нет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Заверенная работодателем копия документа, подтверждающего факт установления ранее первой (высшей) квалификационной категории, в случае обращения за установлением высшей квалификационной категории, вложенная в портфолио.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758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0888"/>
          </a:xfrm>
          <a:solidFill>
            <a:schemeClr val="bg2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" y="1336676"/>
            <a:ext cx="9112250" cy="5538788"/>
          </a:xfrm>
          <a:solidFill>
            <a:schemeClr val="bg2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136525" y="0"/>
            <a:ext cx="9007475" cy="90805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Порядок предоставления государственной услуги 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498850" y="836613"/>
            <a:ext cx="2513013" cy="366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 подает заявление через: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481138" y="873125"/>
            <a:ext cx="774700" cy="33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МФЦ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537450" y="815975"/>
            <a:ext cx="723900" cy="35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Портал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82563" y="1484313"/>
            <a:ext cx="2146300" cy="6492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Портфолио содержит </a:t>
            </a:r>
          </a:p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более 15 листов с одной стороны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563938" y="1470025"/>
            <a:ext cx="2146300" cy="546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Портфолио содержит более 15 листов с одной стороны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36525" y="2349500"/>
            <a:ext cx="2295525" cy="1008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Сотрудник МФЦ принимает заявление и сканирует документы из портфолио, заверяет электронное дело своей электронной подписью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495675" y="2319338"/>
            <a:ext cx="2373313" cy="1304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Сотрудник МФЦ принимает заявление и согласует </a:t>
            </a:r>
          </a:p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педагогом  дату подачи портфолио в СПб АППО и дату возврата портфолио с учетом необходимых сроков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52400" y="3633788"/>
            <a:ext cx="2547938" cy="884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Сотрудник МФЦ направляет документы педагога в СПб АППО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течение одного рабочего дня со дня обращения заявителя в МФЦ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1011238" y="5557838"/>
            <a:ext cx="7250112" cy="600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Публикация в сети Интернет на сайте Комитета в разделе «Педагогические кадры» распоряжения Комитета «Об установлении (отказе в установлении) квалификационной категории педагогическим работникам»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449638" y="4084638"/>
            <a:ext cx="2373312" cy="5762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 подает портфолио </a:t>
            </a:r>
          </a:p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СПб АППО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592513" y="4984750"/>
            <a:ext cx="2146300" cy="368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Проведение экспертизы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588125" y="1312863"/>
            <a:ext cx="2384425" cy="8207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Авторизуется на Портале </a:t>
            </a:r>
          </a:p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разделе «Электронная приемная Портала»                         (http://www.e-gu.spb.ru)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707188" y="2324100"/>
            <a:ext cx="2146300" cy="546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Заполняет на Портале форму электронного заявления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480175" y="3794125"/>
            <a:ext cx="2373313" cy="915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Определяет дату подачи портфолио в СПб АППО и дату возврата портфолио с учетом необходимых сроков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707188" y="3078163"/>
            <a:ext cx="2146300" cy="546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Отправляет электронное заявление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480175" y="6308725"/>
            <a:ext cx="2373313" cy="473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 забирает портфолио </a:t>
            </a:r>
          </a:p>
          <a:p>
            <a:pPr algn="ctr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СПб АППО</a:t>
            </a:r>
          </a:p>
        </p:txBody>
      </p:sp>
      <p:cxnSp>
        <p:nvCxnSpPr>
          <p:cNvPr id="56" name="Прямая со стрелкой 55"/>
          <p:cNvCxnSpPr/>
          <p:nvPr/>
        </p:nvCxnSpPr>
        <p:spPr>
          <a:xfrm flipH="1">
            <a:off x="2255838" y="1020763"/>
            <a:ext cx="1193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40" idx="3"/>
            <a:endCxn id="42" idx="1"/>
          </p:cNvCxnSpPr>
          <p:nvPr/>
        </p:nvCxnSpPr>
        <p:spPr>
          <a:xfrm flipV="1">
            <a:off x="6011863" y="993775"/>
            <a:ext cx="1525587" cy="26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41" idx="2"/>
            <a:endCxn id="43" idx="0"/>
          </p:cNvCxnSpPr>
          <p:nvPr/>
        </p:nvCxnSpPr>
        <p:spPr>
          <a:xfrm flipH="1">
            <a:off x="1255713" y="1203325"/>
            <a:ext cx="612775" cy="280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41" idx="2"/>
            <a:endCxn id="44" idx="0"/>
          </p:cNvCxnSpPr>
          <p:nvPr/>
        </p:nvCxnSpPr>
        <p:spPr>
          <a:xfrm>
            <a:off x="1868488" y="1203325"/>
            <a:ext cx="2768600" cy="266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43" idx="2"/>
            <a:endCxn id="45" idx="0"/>
          </p:cNvCxnSpPr>
          <p:nvPr/>
        </p:nvCxnSpPr>
        <p:spPr>
          <a:xfrm>
            <a:off x="1255713" y="2133600"/>
            <a:ext cx="28575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45" idx="2"/>
          </p:cNvCxnSpPr>
          <p:nvPr/>
        </p:nvCxnSpPr>
        <p:spPr>
          <a:xfrm>
            <a:off x="1284288" y="3357563"/>
            <a:ext cx="0" cy="266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1284288" y="4518025"/>
            <a:ext cx="0" cy="650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50" idx="1"/>
          </p:cNvCxnSpPr>
          <p:nvPr/>
        </p:nvCxnSpPr>
        <p:spPr>
          <a:xfrm>
            <a:off x="1284288" y="5168900"/>
            <a:ext cx="23082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49" idx="2"/>
            <a:endCxn id="50" idx="0"/>
          </p:cNvCxnSpPr>
          <p:nvPr/>
        </p:nvCxnSpPr>
        <p:spPr>
          <a:xfrm>
            <a:off x="4637088" y="4660900"/>
            <a:ext cx="28575" cy="323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42" idx="2"/>
          </p:cNvCxnSpPr>
          <p:nvPr/>
        </p:nvCxnSpPr>
        <p:spPr>
          <a:xfrm>
            <a:off x="7899400" y="1171575"/>
            <a:ext cx="0" cy="141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51" idx="2"/>
            <a:endCxn id="52" idx="0"/>
          </p:cNvCxnSpPr>
          <p:nvPr/>
        </p:nvCxnSpPr>
        <p:spPr>
          <a:xfrm flipH="1">
            <a:off x="7780338" y="2133600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52" idx="2"/>
            <a:endCxn id="54" idx="0"/>
          </p:cNvCxnSpPr>
          <p:nvPr/>
        </p:nvCxnSpPr>
        <p:spPr>
          <a:xfrm>
            <a:off x="7780338" y="2870200"/>
            <a:ext cx="0" cy="20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54" idx="2"/>
          </p:cNvCxnSpPr>
          <p:nvPr/>
        </p:nvCxnSpPr>
        <p:spPr>
          <a:xfrm>
            <a:off x="7780338" y="3624263"/>
            <a:ext cx="0" cy="114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53" idx="1"/>
          </p:cNvCxnSpPr>
          <p:nvPr/>
        </p:nvCxnSpPr>
        <p:spPr>
          <a:xfrm flipH="1" flipV="1">
            <a:off x="5822950" y="4252913"/>
            <a:ext cx="6572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44" idx="2"/>
            <a:endCxn id="46" idx="0"/>
          </p:cNvCxnSpPr>
          <p:nvPr/>
        </p:nvCxnSpPr>
        <p:spPr>
          <a:xfrm>
            <a:off x="4637088" y="2016125"/>
            <a:ext cx="46037" cy="303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46" idx="2"/>
            <a:endCxn id="49" idx="0"/>
          </p:cNvCxnSpPr>
          <p:nvPr/>
        </p:nvCxnSpPr>
        <p:spPr>
          <a:xfrm flipH="1">
            <a:off x="4637088" y="3624263"/>
            <a:ext cx="46037" cy="460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50" idx="2"/>
            <a:endCxn id="48" idx="0"/>
          </p:cNvCxnSpPr>
          <p:nvPr/>
        </p:nvCxnSpPr>
        <p:spPr>
          <a:xfrm flipH="1">
            <a:off x="4637088" y="5353050"/>
            <a:ext cx="28575" cy="204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7164388" y="6157913"/>
            <a:ext cx="0" cy="150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08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430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ОРГАНИЗАЦИЯ И ПРОВЕДЕНИЕ АТТЕСТАЦИИ ПЕДАГОГИЧЕСКИХ РАБОТНИКОВ</vt:lpstr>
      <vt:lpstr>Выдержка из перечня нормативных правовых актов, регулирующих предоставление государственной услуги</vt:lpstr>
      <vt:lpstr>Участники  предоставления государственной услуги</vt:lpstr>
      <vt:lpstr> Заявители</vt:lpstr>
      <vt:lpstr>Исчерпывающий перечень документов, необходимых для предоставления государственной услуги, подлежащих представлению заявителем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АТТЕСТАЦИИ ПЕДАГОГИЧЕСКИХ РАБОТНИКОВ</dc:title>
  <dc:creator>user</dc:creator>
  <cp:lastModifiedBy>user-pc</cp:lastModifiedBy>
  <cp:revision>11</cp:revision>
  <dcterms:created xsi:type="dcterms:W3CDTF">2016-11-15T12:56:43Z</dcterms:created>
  <dcterms:modified xsi:type="dcterms:W3CDTF">2016-11-22T09:16:19Z</dcterms:modified>
</cp:coreProperties>
</file>